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542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6654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effectLst/>
        </p:spPr>
        <p:txBody>
          <a:bodyPr anchor="b">
            <a:normAutofit/>
          </a:bodyPr>
          <a:lstStyle>
            <a:lvl1pPr>
              <a:defRPr sz="3600" b="1" i="0">
                <a:solidFill>
                  <a:schemeClr val="accent1"/>
                </a:solidFill>
                <a:latin typeface="Avenir Next Condensed" panose="020B0506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6B12BC3-AAC1-DA43-B7D2-CF1083A372B8}" type="datetimeFigureOut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4029D8E-CCFB-2046-96EA-0A7FED98204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146C954-9C14-5E41-AF28-BD5BA1DD7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1306" y="92093"/>
            <a:ext cx="3318318" cy="33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074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venir Next Condensed" panose="020B0506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2BC3-AAC1-DA43-B7D2-CF1083A372B8}" type="datetimeFigureOut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9D8E-CCFB-2046-96EA-0A7FED982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49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  <a:prstGeom prst="rect">
            <a:avLst/>
          </a:prstGeom>
        </p:spPr>
        <p:txBody>
          <a:bodyPr vert="eaVert"/>
          <a:lstStyle>
            <a:lvl1pPr>
              <a:defRPr b="1" i="0">
                <a:latin typeface="Avenir Next Condensed" panose="020B0506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6B12BC3-AAC1-DA43-B7D2-CF1083A372B8}" type="datetimeFigureOut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4029D8E-CCFB-2046-96EA-0A7FED982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3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5289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664834"/>
            <a:ext cx="11029616" cy="450783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venir Next Condensed Demi Bold" panose="020B0506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240688"/>
            <a:ext cx="11029615" cy="4618111"/>
          </a:xfrm>
        </p:spPr>
        <p:txBody>
          <a:bodyPr/>
          <a:lstStyle>
            <a:lvl1pPr>
              <a:defRPr b="1" i="0">
                <a:latin typeface="Avenir Next Condensed Demi Bold" panose="020B0506020202020204" pitchFamily="34" charset="0"/>
              </a:defRPr>
            </a:lvl1pPr>
            <a:lvl2pPr>
              <a:defRPr b="1" i="0">
                <a:latin typeface="Avenir Next Condensed Demi Bold" panose="020B0506020202020204" pitchFamily="34" charset="0"/>
              </a:defRPr>
            </a:lvl2pPr>
            <a:lvl3pPr>
              <a:defRPr b="1" i="0">
                <a:latin typeface="Avenir Next Condensed Demi Bold" panose="020B0506020202020204" pitchFamily="34" charset="0"/>
              </a:defRPr>
            </a:lvl3pPr>
            <a:lvl4pPr>
              <a:defRPr b="1" i="0">
                <a:latin typeface="Avenir Next Condensed Demi Bold" panose="020B0506020202020204" pitchFamily="34" charset="0"/>
              </a:defRPr>
            </a:lvl4pPr>
            <a:lvl5pPr>
              <a:defRPr b="1" i="0">
                <a:latin typeface="Avenir Next Condensed Demi Bold" panose="020B0506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2BC3-AAC1-DA43-B7D2-CF1083A372B8}" type="datetimeFigureOut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4029D8E-CCFB-2046-96EA-0A7FED98204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89D6A2-F6DB-B840-9C9F-5B0F57B5E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1306" y="92093"/>
            <a:ext cx="3318318" cy="33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21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i="0" cap="all">
                <a:solidFill>
                  <a:schemeClr val="accent1"/>
                </a:solidFill>
                <a:latin typeface="Avenir Next Condensed" panose="020B0506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6B12BC3-AAC1-DA43-B7D2-CF1083A372B8}" type="datetimeFigureOut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4029D8E-CCFB-2046-96EA-0A7FED98204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7C6B21B-0C03-4648-8EA6-CBA1170753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1306" y="92093"/>
            <a:ext cx="3318318" cy="33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60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5"/>
            <a:ext cx="11300036" cy="5110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664341"/>
            <a:ext cx="11029616" cy="387942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venir Next Condensed Demi Bold" panose="020B0506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1208361"/>
            <a:ext cx="5422390" cy="465268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1208361"/>
            <a:ext cx="5422392" cy="465268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2BC3-AAC1-DA43-B7D2-CF1083A372B8}" type="datetimeFigureOut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9D8E-CCFB-2046-96EA-0A7FED98204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37C7FC-92C5-5E4B-9DA3-DAFC626D08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1306" y="92093"/>
            <a:ext cx="3318318" cy="33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4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5"/>
            <a:ext cx="11300036" cy="55337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692334"/>
            <a:ext cx="11029616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venir Next Condensed Demi Bold" panose="020B0506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1165461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1792226"/>
            <a:ext cx="5393100" cy="406882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4813" y="1156776"/>
            <a:ext cx="5087073" cy="553374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1800910"/>
            <a:ext cx="5393100" cy="406014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2BC3-AAC1-DA43-B7D2-CF1083A372B8}" type="datetimeFigureOut">
              <a:rPr lang="en-US" smtClean="0"/>
              <a:t>9/29/22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9D8E-CCFB-2046-96EA-0A7FED982040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2CCC071-ACCB-784A-813B-F5F72CAE78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1306" y="92093"/>
            <a:ext cx="3318318" cy="33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51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5"/>
            <a:ext cx="11300036" cy="4704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655011"/>
            <a:ext cx="11029616" cy="347302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venir Next Condensed Demi Bold" panose="020B0506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2BC3-AAC1-DA43-B7D2-CF1083A372B8}" type="datetimeFigureOut">
              <a:rPr lang="en-US" smtClean="0"/>
              <a:t>9/29/22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9D8E-CCFB-2046-96EA-0A7FED98204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66FF18B-71CB-0B4F-83ED-CD1E26EF8B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1306" y="92093"/>
            <a:ext cx="3318318" cy="33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69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2BC3-AAC1-DA43-B7D2-CF1083A372B8}" type="datetimeFigureOut">
              <a:rPr lang="en-US" smtClean="0"/>
              <a:t>9/29/22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9D8E-CCFB-2046-96EA-0A7FED982040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E086FF-E195-1546-89B7-0946F88FB4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1306" y="92093"/>
            <a:ext cx="3318318" cy="33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9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  <a:prstGeom prst="rect">
            <a:avLst/>
          </a:prstGeom>
        </p:spPr>
        <p:txBody>
          <a:bodyPr anchor="ctr"/>
          <a:lstStyle>
            <a:lvl1pPr algn="l">
              <a:defRPr sz="2000" b="1" i="0">
                <a:solidFill>
                  <a:schemeClr val="accent1">
                    <a:lumMod val="75000"/>
                    <a:lumOff val="25000"/>
                  </a:schemeClr>
                </a:solidFill>
                <a:latin typeface="Avenir Next Condensed" panose="020B0506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6B12BC3-AAC1-DA43-B7D2-CF1083A372B8}" type="datetimeFigureOut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4029D8E-CCFB-2046-96EA-0A7FED982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39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1" i="0">
                <a:solidFill>
                  <a:schemeClr val="accent1"/>
                </a:solidFill>
                <a:latin typeface="Avenir Next Condensed" panose="020B0506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2BC3-AAC1-DA43-B7D2-CF1083A372B8}" type="datetimeFigureOut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9D8E-CCFB-2046-96EA-0A7FED982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4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640080"/>
            <a:ext cx="11029616" cy="5218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accent2"/>
                </a:solidFill>
                <a:latin typeface="Avenir Next Condensed Medium" panose="020B0506020202020204" pitchFamily="34" charset="0"/>
              </a:defRPr>
            </a:lvl1pPr>
          </a:lstStyle>
          <a:p>
            <a:fld id="{16B12BC3-AAC1-DA43-B7D2-CF1083A372B8}" type="datetimeFigureOut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 cap="all">
                <a:solidFill>
                  <a:schemeClr val="accent2"/>
                </a:solidFill>
                <a:latin typeface="Avenir Next Condensed Medium" panose="020B0506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accent2"/>
                </a:solidFill>
                <a:latin typeface="Avenir Next Condensed Medium" panose="020B0506020202020204" pitchFamily="34" charset="0"/>
              </a:defRPr>
            </a:lvl1pPr>
          </a:lstStyle>
          <a:p>
            <a:fld id="{74029D8E-CCFB-2046-96EA-0A7FED9820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B3A8AAC-0CCD-744A-AA27-28EBC1A06EB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31306" y="92093"/>
            <a:ext cx="3318318" cy="33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13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b="1" i="0" kern="1200">
          <a:solidFill>
            <a:schemeClr val="tx2"/>
          </a:solidFill>
          <a:latin typeface="Avenir Next Condensed Demi Bold" panose="020B0506020202020204" pitchFamily="34" charset="0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b="1" i="0" kern="1200">
          <a:solidFill>
            <a:schemeClr val="tx2"/>
          </a:solidFill>
          <a:latin typeface="Avenir Next Condensed Demi Bold" panose="020B0506020202020204" pitchFamily="34" charset="0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b="1" i="0" kern="1200">
          <a:solidFill>
            <a:schemeClr val="tx2"/>
          </a:solidFill>
          <a:latin typeface="Avenir Next Condensed Demi Bold" panose="020B0506020202020204" pitchFamily="34" charset="0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b="1" i="0" kern="1200">
          <a:solidFill>
            <a:schemeClr val="tx2"/>
          </a:solidFill>
          <a:latin typeface="Avenir Next Condensed Demi Bold" panose="020B0506020202020204" pitchFamily="34" charset="0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b="1" i="0" kern="1200">
          <a:solidFill>
            <a:schemeClr val="tx2"/>
          </a:solidFill>
          <a:latin typeface="Avenir Next Condensed Demi Bold" panose="020B0506020202020204" pitchFamily="34" charset="0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C281B03A-810F-E443-B4CD-EC9172069F78}"/>
              </a:ext>
            </a:extLst>
          </p:cNvPr>
          <p:cNvSpPr/>
          <p:nvPr/>
        </p:nvSpPr>
        <p:spPr>
          <a:xfrm>
            <a:off x="765227" y="5575611"/>
            <a:ext cx="10652073" cy="606223"/>
          </a:xfrm>
          <a:prstGeom prst="rect">
            <a:avLst/>
          </a:prstGeom>
          <a:solidFill>
            <a:schemeClr val="accent3">
              <a:lumMod val="20000"/>
              <a:lumOff val="8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Avenir Next Condensed" panose="020B0506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77CF1DD-03EE-4F42-86E7-B97A36323655}"/>
              </a:ext>
            </a:extLst>
          </p:cNvPr>
          <p:cNvSpPr/>
          <p:nvPr/>
        </p:nvSpPr>
        <p:spPr>
          <a:xfrm>
            <a:off x="765227" y="4927911"/>
            <a:ext cx="10652073" cy="606223"/>
          </a:xfrm>
          <a:prstGeom prst="rect">
            <a:avLst/>
          </a:prstGeom>
          <a:solidFill>
            <a:schemeClr val="accent3">
              <a:lumMod val="20000"/>
              <a:lumOff val="8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Avenir Next Condensed" panose="020B0506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F77F584-1494-FD48-99F5-13B3A432D610}"/>
              </a:ext>
            </a:extLst>
          </p:cNvPr>
          <p:cNvSpPr/>
          <p:nvPr/>
        </p:nvSpPr>
        <p:spPr>
          <a:xfrm>
            <a:off x="765227" y="4280211"/>
            <a:ext cx="10652073" cy="606223"/>
          </a:xfrm>
          <a:prstGeom prst="rect">
            <a:avLst/>
          </a:prstGeom>
          <a:solidFill>
            <a:schemeClr val="accent3">
              <a:lumMod val="20000"/>
              <a:lumOff val="8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Avenir Next Condensed" panose="020B0506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38897C9-F81B-9044-B9ED-145C88A568E4}"/>
              </a:ext>
            </a:extLst>
          </p:cNvPr>
          <p:cNvSpPr/>
          <p:nvPr/>
        </p:nvSpPr>
        <p:spPr>
          <a:xfrm>
            <a:off x="765227" y="3010211"/>
            <a:ext cx="10652073" cy="606223"/>
          </a:xfrm>
          <a:prstGeom prst="rect">
            <a:avLst/>
          </a:prstGeom>
          <a:solidFill>
            <a:schemeClr val="accent3">
              <a:lumMod val="20000"/>
              <a:lumOff val="8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Avenir Next Condensed" panose="020B0506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B08CD3F-3B16-BA4E-AED2-2626276EDF3F}"/>
              </a:ext>
            </a:extLst>
          </p:cNvPr>
          <p:cNvSpPr/>
          <p:nvPr/>
        </p:nvSpPr>
        <p:spPr>
          <a:xfrm>
            <a:off x="765227" y="3645211"/>
            <a:ext cx="10652073" cy="606223"/>
          </a:xfrm>
          <a:prstGeom prst="rect">
            <a:avLst/>
          </a:prstGeom>
          <a:solidFill>
            <a:schemeClr val="accent3">
              <a:lumMod val="20000"/>
              <a:lumOff val="8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Avenir Next Condensed" panose="020B0506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25D10-2EF6-D34D-9820-3C05FBF34E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27305"/>
            <a:ext cx="11029950" cy="45085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/>
              <a:t>Applying for Merit Aid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18E83D-49F7-BC46-8429-9F39D9B4F664}"/>
              </a:ext>
            </a:extLst>
          </p:cNvPr>
          <p:cNvSpPr txBox="1"/>
          <p:nvPr/>
        </p:nvSpPr>
        <p:spPr>
          <a:xfrm>
            <a:off x="409664" y="858980"/>
            <a:ext cx="2899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Avenir Next Condensed" panose="020B0506020202020204" pitchFamily="34" charset="0"/>
              </a:rPr>
              <a:t>Merit aid deadlines are as important as admission deadlines!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71C439-43E0-0F44-9894-7B37A966EA2B}"/>
              </a:ext>
            </a:extLst>
          </p:cNvPr>
          <p:cNvSpPr txBox="1"/>
          <p:nvPr/>
        </p:nvSpPr>
        <p:spPr>
          <a:xfrm rot="19262778">
            <a:off x="3627544" y="2078255"/>
            <a:ext cx="746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venir Next Condensed Demi Bold" panose="020B0506020202020204" pitchFamily="34" charset="0"/>
              </a:rPr>
              <a:t>11/1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637AF2-80D1-E244-A085-68B08C6CEB8F}"/>
              </a:ext>
            </a:extLst>
          </p:cNvPr>
          <p:cNvSpPr txBox="1"/>
          <p:nvPr/>
        </p:nvSpPr>
        <p:spPr>
          <a:xfrm rot="19234070">
            <a:off x="6376058" y="2078255"/>
            <a:ext cx="746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venir Next Condensed Demi Bold" panose="020B0506020202020204" pitchFamily="34" charset="0"/>
              </a:rPr>
              <a:t>12/1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D17424-CBC8-8C49-9336-FFF48BF5B8A7}"/>
              </a:ext>
            </a:extLst>
          </p:cNvPr>
          <p:cNvSpPr txBox="1"/>
          <p:nvPr/>
        </p:nvSpPr>
        <p:spPr>
          <a:xfrm rot="19625926">
            <a:off x="8880793" y="2129461"/>
            <a:ext cx="746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venir Next Condensed Demi Bold" panose="020B0506020202020204" pitchFamily="34" charset="0"/>
              </a:rPr>
              <a:t>1/1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124A2A-6B6A-AC49-BFFA-F87DD3ACFE19}"/>
              </a:ext>
            </a:extLst>
          </p:cNvPr>
          <p:cNvSpPr txBox="1"/>
          <p:nvPr/>
        </p:nvSpPr>
        <p:spPr>
          <a:xfrm>
            <a:off x="1031949" y="5077548"/>
            <a:ext cx="2164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venir Next Condensed Demi Bold" panose="020B0506020202020204" pitchFamily="34" charset="0"/>
              </a:rPr>
              <a:t>Grinnell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EC86A7D-430A-854E-86ED-36A1ED79722E}"/>
              </a:ext>
            </a:extLst>
          </p:cNvPr>
          <p:cNvGrpSpPr/>
          <p:nvPr/>
        </p:nvGrpSpPr>
        <p:grpSpPr>
          <a:xfrm>
            <a:off x="6353547" y="4959323"/>
            <a:ext cx="626038" cy="558800"/>
            <a:chOff x="10477501" y="4094822"/>
            <a:chExt cx="626038" cy="558800"/>
          </a:xfrm>
        </p:grpSpPr>
        <p:pic>
          <p:nvPicPr>
            <p:cNvPr id="33" name="Graphic 32" descr="Paper with solid fill">
              <a:extLst>
                <a:ext uri="{FF2B5EF4-FFF2-40B4-BE49-F238E27FC236}">
                  <a16:creationId xmlns:a16="http://schemas.microsoft.com/office/drawing/2014/main" id="{3D62EF63-6429-EC4C-A3BD-FE8A8E30E4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77501" y="4094822"/>
              <a:ext cx="558800" cy="558800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4501580-11FC-B849-A13E-9E96DD241F93}"/>
                </a:ext>
              </a:extLst>
            </p:cNvPr>
            <p:cNvSpPr txBox="1"/>
            <p:nvPr/>
          </p:nvSpPr>
          <p:spPr>
            <a:xfrm>
              <a:off x="10544739" y="4226409"/>
              <a:ext cx="55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Avenir Next Condensed Demi Bold" panose="020B0506020202020204" pitchFamily="34" charset="0"/>
                </a:rPr>
                <a:t>RD</a:t>
              </a:r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4BFEB4B-01D2-8C44-8C8B-0C609E747163}"/>
              </a:ext>
            </a:extLst>
          </p:cNvPr>
          <p:cNvCxnSpPr>
            <a:cxnSpLocks/>
          </p:cNvCxnSpPr>
          <p:nvPr/>
        </p:nvCxnSpPr>
        <p:spPr>
          <a:xfrm>
            <a:off x="3896499" y="2684955"/>
            <a:ext cx="2730499" cy="0"/>
          </a:xfrm>
          <a:prstGeom prst="line">
            <a:avLst/>
          </a:prstGeom>
          <a:ln w="38100" cap="flat" cmpd="sng" algn="ctr">
            <a:solidFill>
              <a:schemeClr val="accent2"/>
            </a:solidFill>
            <a:prstDash val="solid"/>
            <a:round/>
            <a:headEnd type="oval" w="lg" len="lg"/>
            <a:tailEnd type="oval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AC8504F-F640-E940-A0E3-F246BAB4C756}"/>
              </a:ext>
            </a:extLst>
          </p:cNvPr>
          <p:cNvCxnSpPr>
            <a:cxnSpLocks/>
          </p:cNvCxnSpPr>
          <p:nvPr/>
        </p:nvCxnSpPr>
        <p:spPr>
          <a:xfrm>
            <a:off x="6626998" y="2684955"/>
            <a:ext cx="2540003" cy="0"/>
          </a:xfrm>
          <a:prstGeom prst="line">
            <a:avLst/>
          </a:prstGeom>
          <a:ln w="38100" cap="flat" cmpd="sng" algn="ctr">
            <a:solidFill>
              <a:schemeClr val="accent2"/>
            </a:solidFill>
            <a:prstDash val="solid"/>
            <a:round/>
            <a:headEnd type="oval" w="med" len="med"/>
            <a:tailEnd type="oval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5BC9754-CFE5-E94E-9971-11C9FF3BE8E9}"/>
              </a:ext>
            </a:extLst>
          </p:cNvPr>
          <p:cNvSpPr txBox="1"/>
          <p:nvPr/>
        </p:nvSpPr>
        <p:spPr>
          <a:xfrm rot="19262778">
            <a:off x="4924849" y="2011826"/>
            <a:ext cx="9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venir Next Condensed Demi Bold" panose="020B0506020202020204" pitchFamily="34" charset="0"/>
              </a:rPr>
              <a:t>11/15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1660A2-C172-964F-AE1F-0FFF6C5CC53D}"/>
              </a:ext>
            </a:extLst>
          </p:cNvPr>
          <p:cNvSpPr txBox="1"/>
          <p:nvPr/>
        </p:nvSpPr>
        <p:spPr>
          <a:xfrm rot="19234070">
            <a:off x="7560285" y="2051548"/>
            <a:ext cx="831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venir Next Condensed Demi Bold" panose="020B0506020202020204" pitchFamily="34" charset="0"/>
              </a:rPr>
              <a:t>12/15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79515AE-BDC3-704B-BCFD-05470ADE0A85}"/>
              </a:ext>
            </a:extLst>
          </p:cNvPr>
          <p:cNvSpPr txBox="1"/>
          <p:nvPr/>
        </p:nvSpPr>
        <p:spPr>
          <a:xfrm>
            <a:off x="1031949" y="5698342"/>
            <a:ext cx="2479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venir Next Condensed Demi Bold" panose="020B0506020202020204" pitchFamily="34" charset="0"/>
              </a:rPr>
              <a:t>U Southern California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4325561-8780-6741-A945-E2BF01C54BC4}"/>
              </a:ext>
            </a:extLst>
          </p:cNvPr>
          <p:cNvGrpSpPr/>
          <p:nvPr/>
        </p:nvGrpSpPr>
        <p:grpSpPr>
          <a:xfrm>
            <a:off x="6355721" y="5593865"/>
            <a:ext cx="626038" cy="558800"/>
            <a:chOff x="8212419" y="3276913"/>
            <a:chExt cx="626038" cy="558800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10D80E4-3DE4-0948-A7FC-169AE2AF586E}"/>
                </a:ext>
              </a:extLst>
            </p:cNvPr>
            <p:cNvSpPr txBox="1"/>
            <p:nvPr/>
          </p:nvSpPr>
          <p:spPr>
            <a:xfrm>
              <a:off x="8279657" y="3408500"/>
              <a:ext cx="55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Avenir Next Condensed Demi Bold" panose="020B0506020202020204" pitchFamily="34" charset="0"/>
                </a:rPr>
                <a:t>EA</a:t>
              </a:r>
            </a:p>
          </p:txBody>
        </p:sp>
        <p:pic>
          <p:nvPicPr>
            <p:cNvPr id="39" name="Graphic 38" descr="Paper with solid fill">
              <a:extLst>
                <a:ext uri="{FF2B5EF4-FFF2-40B4-BE49-F238E27FC236}">
                  <a16:creationId xmlns:a16="http://schemas.microsoft.com/office/drawing/2014/main" id="{E5A04A89-1699-A645-8EFE-E767C2FABA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212419" y="3276913"/>
              <a:ext cx="558800" cy="558800"/>
            </a:xfrm>
            <a:prstGeom prst="rect">
              <a:avLst/>
            </a:prstGeom>
          </p:spPr>
        </p:pic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A7B9D24E-EA71-1B4F-A8D9-5BA208E37CC3}"/>
              </a:ext>
            </a:extLst>
          </p:cNvPr>
          <p:cNvSpPr txBox="1"/>
          <p:nvPr/>
        </p:nvSpPr>
        <p:spPr>
          <a:xfrm>
            <a:off x="1031949" y="3812477"/>
            <a:ext cx="2164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venir Next Condensed Demi Bold" panose="020B0506020202020204" pitchFamily="34" charset="0"/>
              </a:rPr>
              <a:t>Southern Methodist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F383964-081F-F945-8365-5B5BDA11C1F6}"/>
              </a:ext>
            </a:extLst>
          </p:cNvPr>
          <p:cNvGrpSpPr/>
          <p:nvPr/>
        </p:nvGrpSpPr>
        <p:grpSpPr>
          <a:xfrm>
            <a:off x="3687985" y="3712112"/>
            <a:ext cx="626038" cy="558800"/>
            <a:chOff x="10477501" y="4094822"/>
            <a:chExt cx="626038" cy="558800"/>
          </a:xfrm>
        </p:grpSpPr>
        <p:pic>
          <p:nvPicPr>
            <p:cNvPr id="48" name="Graphic 47" descr="Paper with solid fill">
              <a:extLst>
                <a:ext uri="{FF2B5EF4-FFF2-40B4-BE49-F238E27FC236}">
                  <a16:creationId xmlns:a16="http://schemas.microsoft.com/office/drawing/2014/main" id="{9761DC75-AD9F-C848-B4FB-2CE225D45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77501" y="4094822"/>
              <a:ext cx="558800" cy="558800"/>
            </a:xfrm>
            <a:prstGeom prst="rect">
              <a:avLst/>
            </a:prstGeom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57E2929-D3C2-8D4D-8ADC-9A2EC06ACC64}"/>
                </a:ext>
              </a:extLst>
            </p:cNvPr>
            <p:cNvSpPr txBox="1"/>
            <p:nvPr/>
          </p:nvSpPr>
          <p:spPr>
            <a:xfrm>
              <a:off x="10544739" y="4226409"/>
              <a:ext cx="55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Avenir Next Condensed Demi Bold" panose="020B0506020202020204" pitchFamily="34" charset="0"/>
                </a:rPr>
                <a:t>RD</a:t>
              </a: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9B46638F-E04D-554E-895B-88FB0E19EC01}"/>
              </a:ext>
            </a:extLst>
          </p:cNvPr>
          <p:cNvSpPr txBox="1"/>
          <p:nvPr/>
        </p:nvSpPr>
        <p:spPr>
          <a:xfrm>
            <a:off x="1031949" y="3162208"/>
            <a:ext cx="2164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venir Next Condensed Demi Bold" panose="020B0506020202020204" pitchFamily="34" charset="0"/>
              </a:rPr>
              <a:t>Purdue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FA85C89-E54F-8142-A92F-FC5F211258F5}"/>
              </a:ext>
            </a:extLst>
          </p:cNvPr>
          <p:cNvSpPr txBox="1"/>
          <p:nvPr/>
        </p:nvSpPr>
        <p:spPr>
          <a:xfrm>
            <a:off x="1031949" y="4410224"/>
            <a:ext cx="2164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venir Next Condensed Demi Bold" panose="020B0506020202020204" pitchFamily="34" charset="0"/>
              </a:rPr>
              <a:t>Wake Forest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C5851B6-0BC3-0346-90CB-B5BA1DC373BC}"/>
              </a:ext>
            </a:extLst>
          </p:cNvPr>
          <p:cNvGrpSpPr/>
          <p:nvPr/>
        </p:nvGrpSpPr>
        <p:grpSpPr>
          <a:xfrm>
            <a:off x="4948729" y="4280276"/>
            <a:ext cx="626038" cy="558800"/>
            <a:chOff x="10477501" y="4094822"/>
            <a:chExt cx="626038" cy="558800"/>
          </a:xfrm>
        </p:grpSpPr>
        <p:pic>
          <p:nvPicPr>
            <p:cNvPr id="61" name="Graphic 60" descr="Paper with solid fill">
              <a:extLst>
                <a:ext uri="{FF2B5EF4-FFF2-40B4-BE49-F238E27FC236}">
                  <a16:creationId xmlns:a16="http://schemas.microsoft.com/office/drawing/2014/main" id="{638394C1-0C8F-164A-BE91-B774C128EF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77501" y="4094822"/>
              <a:ext cx="558800" cy="558800"/>
            </a:xfrm>
            <a:prstGeom prst="rect">
              <a:avLst/>
            </a:prstGeom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D6A75B3-6204-E84F-A161-4586F7CADF3B}"/>
                </a:ext>
              </a:extLst>
            </p:cNvPr>
            <p:cNvSpPr txBox="1"/>
            <p:nvPr/>
          </p:nvSpPr>
          <p:spPr>
            <a:xfrm>
              <a:off x="10544739" y="4226409"/>
              <a:ext cx="55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Avenir Next Condensed Demi Bold" panose="020B0506020202020204" pitchFamily="34" charset="0"/>
                </a:rPr>
                <a:t>RD</a:t>
              </a: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660CE0B2-2C8F-0F4D-95E0-DEC85F859A28}"/>
              </a:ext>
            </a:extLst>
          </p:cNvPr>
          <p:cNvSpPr txBox="1"/>
          <p:nvPr/>
        </p:nvSpPr>
        <p:spPr>
          <a:xfrm>
            <a:off x="9831632" y="1207385"/>
            <a:ext cx="1739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venir Next Condensed Medium" panose="020B0506020202020204" pitchFamily="34" charset="0"/>
              </a:rPr>
              <a:t>”Standard” </a:t>
            </a:r>
            <a:br>
              <a:rPr lang="en-US" sz="2000" dirty="0">
                <a:latin typeface="Avenir Next Condensed Medium" panose="020B0506020202020204" pitchFamily="34" charset="0"/>
              </a:rPr>
            </a:br>
            <a:r>
              <a:rPr lang="en-US" sz="2000" dirty="0">
                <a:latin typeface="Avenir Next Condensed Medium" panose="020B0506020202020204" pitchFamily="34" charset="0"/>
              </a:rPr>
              <a:t>RD Admission</a:t>
            </a:r>
          </a:p>
          <a:p>
            <a:pPr algn="ctr"/>
            <a:r>
              <a:rPr lang="en-US" sz="2000" dirty="0">
                <a:latin typeface="Avenir Next Condensed Medium" panose="020B0506020202020204" pitchFamily="34" charset="0"/>
              </a:rPr>
              <a:t>Deadlines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3C4C175-DEF3-544F-8A7A-27D25A828862}"/>
              </a:ext>
            </a:extLst>
          </p:cNvPr>
          <p:cNvSpPr txBox="1"/>
          <p:nvPr/>
        </p:nvSpPr>
        <p:spPr>
          <a:xfrm>
            <a:off x="10369062" y="3087568"/>
            <a:ext cx="665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venir Next Condensed Medium" panose="020B0506020202020204" pitchFamily="34" charset="0"/>
              </a:rPr>
              <a:t>1/15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898595-7804-744E-B2F6-E218901FE2E6}"/>
              </a:ext>
            </a:extLst>
          </p:cNvPr>
          <p:cNvSpPr txBox="1"/>
          <p:nvPr/>
        </p:nvSpPr>
        <p:spPr>
          <a:xfrm>
            <a:off x="10369062" y="3719423"/>
            <a:ext cx="665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venir Next Condensed Medium" panose="020B0506020202020204" pitchFamily="34" charset="0"/>
              </a:rPr>
              <a:t>1/15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E1A0DB4-04A1-824C-A105-A8EABC8FAA6C}"/>
              </a:ext>
            </a:extLst>
          </p:cNvPr>
          <p:cNvSpPr txBox="1"/>
          <p:nvPr/>
        </p:nvSpPr>
        <p:spPr>
          <a:xfrm>
            <a:off x="10369062" y="4351278"/>
            <a:ext cx="665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venir Next Condensed Medium" panose="020B0506020202020204" pitchFamily="34" charset="0"/>
              </a:rPr>
              <a:t>1/1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57431BA-EBD9-BB46-A577-EE87ED7B3898}"/>
              </a:ext>
            </a:extLst>
          </p:cNvPr>
          <p:cNvSpPr txBox="1"/>
          <p:nvPr/>
        </p:nvSpPr>
        <p:spPr>
          <a:xfrm>
            <a:off x="10297087" y="5059734"/>
            <a:ext cx="808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venir Next Condensed Medium" panose="020B0506020202020204" pitchFamily="34" charset="0"/>
              </a:rPr>
              <a:t>1/15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91C691F-6882-6E4B-B361-B589BBA6A161}"/>
              </a:ext>
            </a:extLst>
          </p:cNvPr>
          <p:cNvSpPr txBox="1"/>
          <p:nvPr/>
        </p:nvSpPr>
        <p:spPr>
          <a:xfrm>
            <a:off x="10369062" y="5649823"/>
            <a:ext cx="665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venir Next Condensed Medium" panose="020B0506020202020204" pitchFamily="34" charset="0"/>
              </a:rPr>
              <a:t>1/15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E6A9AB-1EB2-6747-96EE-F92B2F3F8F97}"/>
              </a:ext>
            </a:extLst>
          </p:cNvPr>
          <p:cNvSpPr/>
          <p:nvPr/>
        </p:nvSpPr>
        <p:spPr>
          <a:xfrm>
            <a:off x="9920627" y="1120170"/>
            <a:ext cx="1506145" cy="5061663"/>
          </a:xfrm>
          <a:prstGeom prst="rect">
            <a:avLst/>
          </a:prstGeom>
          <a:noFill/>
          <a:ln>
            <a:solidFill>
              <a:schemeClr val="accent1">
                <a:lumMod val="75000"/>
                <a:alpha val="4034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55DE3B2-B5C8-9E42-946B-862220D9E261}"/>
              </a:ext>
            </a:extLst>
          </p:cNvPr>
          <p:cNvSpPr txBox="1"/>
          <p:nvPr/>
        </p:nvSpPr>
        <p:spPr>
          <a:xfrm>
            <a:off x="3709568" y="1186333"/>
            <a:ext cx="5683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venir Next Condensed Medium" panose="020B0506020202020204" pitchFamily="34" charset="0"/>
              </a:rPr>
              <a:t>”Preferred” Admission</a:t>
            </a:r>
          </a:p>
          <a:p>
            <a:pPr algn="ctr"/>
            <a:r>
              <a:rPr lang="en-US" sz="2000" dirty="0">
                <a:latin typeface="Avenir Next Condensed Medium" panose="020B0506020202020204" pitchFamily="34" charset="0"/>
              </a:rPr>
              <a:t>Deadlines for Merit Scholarships</a:t>
            </a:r>
          </a:p>
        </p:txBody>
      </p:sp>
      <p:pic>
        <p:nvPicPr>
          <p:cNvPr id="50" name="Graphic 49" descr="Monthly calendar with solid fill">
            <a:extLst>
              <a:ext uri="{FF2B5EF4-FFF2-40B4-BE49-F238E27FC236}">
                <a16:creationId xmlns:a16="http://schemas.microsoft.com/office/drawing/2014/main" id="{D4EC5261-BA20-B049-8DDE-D8A460D82B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46849" y="2203910"/>
            <a:ext cx="665328" cy="665328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7BF66C01-8F3E-8F4D-8B9B-398DC0D2C544}"/>
              </a:ext>
            </a:extLst>
          </p:cNvPr>
          <p:cNvSpPr/>
          <p:nvPr/>
        </p:nvSpPr>
        <p:spPr>
          <a:xfrm>
            <a:off x="3381125" y="1120170"/>
            <a:ext cx="6305748" cy="5032496"/>
          </a:xfrm>
          <a:prstGeom prst="rect">
            <a:avLst/>
          </a:prstGeom>
          <a:noFill/>
          <a:ln>
            <a:solidFill>
              <a:schemeClr val="accent1">
                <a:lumMod val="75000"/>
                <a:alpha val="4034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6C2130CE-12A8-574C-A4A5-B66F71C4A2AE}"/>
              </a:ext>
            </a:extLst>
          </p:cNvPr>
          <p:cNvGrpSpPr/>
          <p:nvPr/>
        </p:nvGrpSpPr>
        <p:grpSpPr>
          <a:xfrm>
            <a:off x="3677031" y="3044939"/>
            <a:ext cx="626038" cy="558800"/>
            <a:chOff x="10477501" y="4094822"/>
            <a:chExt cx="626038" cy="558800"/>
          </a:xfrm>
        </p:grpSpPr>
        <p:pic>
          <p:nvPicPr>
            <p:cNvPr id="69" name="Graphic 68" descr="Paper with solid fill">
              <a:extLst>
                <a:ext uri="{FF2B5EF4-FFF2-40B4-BE49-F238E27FC236}">
                  <a16:creationId xmlns:a16="http://schemas.microsoft.com/office/drawing/2014/main" id="{793F1BCC-0DF1-5647-AF26-A2A2D018EC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77501" y="4094822"/>
              <a:ext cx="558800" cy="558800"/>
            </a:xfrm>
            <a:prstGeom prst="rect">
              <a:avLst/>
            </a:prstGeom>
          </p:spPr>
        </p:pic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22D7F33E-9613-6940-8079-C7C676431164}"/>
                </a:ext>
              </a:extLst>
            </p:cNvPr>
            <p:cNvSpPr txBox="1"/>
            <p:nvPr/>
          </p:nvSpPr>
          <p:spPr>
            <a:xfrm>
              <a:off x="10544739" y="4226409"/>
              <a:ext cx="55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Avenir Next Condensed Demi Bold" panose="020B0506020202020204" pitchFamily="34" charset="0"/>
                </a:rPr>
                <a:t>RD</a:t>
              </a:r>
            </a:p>
          </p:txBody>
        </p:sp>
      </p:grpSp>
      <p:pic>
        <p:nvPicPr>
          <p:cNvPr id="1026" name="Picture 2" descr="Purdue Boilermakers - Wikipedia">
            <a:extLst>
              <a:ext uri="{FF2B5EF4-FFF2-40B4-BE49-F238E27FC236}">
                <a16:creationId xmlns:a16="http://schemas.microsoft.com/office/drawing/2014/main" id="{92E7A322-E82B-C045-A0E5-47212DDEC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23" y="3176526"/>
            <a:ext cx="602780" cy="32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mu Logos">
            <a:extLst>
              <a:ext uri="{FF2B5EF4-FFF2-40B4-BE49-F238E27FC236}">
                <a16:creationId xmlns:a16="http://schemas.microsoft.com/office/drawing/2014/main" id="{468F06F0-E095-3B4F-AB56-E9A3E86F0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20" y="3749416"/>
            <a:ext cx="545925" cy="45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ake Forest University Logo | Real Company | Alphabet, Letter W Logo">
            <a:extLst>
              <a:ext uri="{FF2B5EF4-FFF2-40B4-BE49-F238E27FC236}">
                <a16:creationId xmlns:a16="http://schemas.microsoft.com/office/drawing/2014/main" id="{318B2BED-CAAE-EC48-ACB2-C39EF3347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05" y="4309349"/>
            <a:ext cx="500985" cy="500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63F49D1D-CCC4-A340-97D2-C3B8D5B8E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55" y="4992980"/>
            <a:ext cx="541150" cy="416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Usc Trojans Clipart , Png Download - Usc Trojans Logo Transparent, Png  Download - kindpng">
            <a:extLst>
              <a:ext uri="{FF2B5EF4-FFF2-40B4-BE49-F238E27FC236}">
                <a16:creationId xmlns:a16="http://schemas.microsoft.com/office/drawing/2014/main" id="{0DDC6CD8-3296-7240-AC66-5AC49AB4B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143" y="5561851"/>
            <a:ext cx="578307" cy="5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DA51928B-9A47-014A-A402-F54549A8A197}"/>
              </a:ext>
            </a:extLst>
          </p:cNvPr>
          <p:cNvSpPr txBox="1"/>
          <p:nvPr/>
        </p:nvSpPr>
        <p:spPr>
          <a:xfrm>
            <a:off x="3483220" y="6230039"/>
            <a:ext cx="5683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venir Next Condensed Medium" panose="020B0506020202020204" pitchFamily="34" charset="0"/>
              </a:rPr>
              <a:t>RD = Regular Decision   EA = Early Action</a:t>
            </a:r>
          </a:p>
        </p:txBody>
      </p:sp>
    </p:spTree>
    <p:extLst>
      <p:ext uri="{BB962C8B-B14F-4D97-AF65-F5344CB8AC3E}">
        <p14:creationId xmlns:p14="http://schemas.microsoft.com/office/powerpoint/2010/main" val="921378563"/>
      </p:ext>
    </p:extLst>
  </p:cSld>
  <p:clrMapOvr>
    <a:masterClrMapping/>
  </p:clrMapOvr>
</p:sld>
</file>

<file path=ppt/theme/theme1.xml><?xml version="1.0" encoding="utf-8"?>
<a:theme xmlns:a="http://schemas.openxmlformats.org/drawingml/2006/main" name="College Money Method">
  <a:themeElements>
    <a:clrScheme name="CMM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1D6179"/>
      </a:accent1>
      <a:accent2>
        <a:srgbClr val="8CB64A"/>
      </a:accent2>
      <a:accent3>
        <a:srgbClr val="EBBE20"/>
      </a:accent3>
      <a:accent4>
        <a:srgbClr val="969FA7"/>
      </a:accent4>
      <a:accent5>
        <a:srgbClr val="E8A844"/>
      </a:accent5>
      <a:accent6>
        <a:srgbClr val="2C8395"/>
      </a:accent6>
      <a:hlink>
        <a:srgbClr val="828282"/>
      </a:hlink>
      <a:folHlink>
        <a:srgbClr val="A5A5A5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ege Money Method" id="{E28C668F-6752-C445-A258-EA8980223C3F}" vid="{C192E98D-B40B-504A-8F59-F6273C97D9B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College Money Method</Template>
  <TotalTime>28</TotalTime>
  <Words>61</Words>
  <Application>Microsoft Macintosh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Avenir Next Condensed</vt:lpstr>
      <vt:lpstr>Avenir Next Condensed Demi Bold</vt:lpstr>
      <vt:lpstr>Avenir Next Condensed Medium</vt:lpstr>
      <vt:lpstr>Franklin Gothic Book</vt:lpstr>
      <vt:lpstr>Franklin Gothic Medium</vt:lpstr>
      <vt:lpstr>Wingdings 2</vt:lpstr>
      <vt:lpstr>College Money Method</vt:lpstr>
      <vt:lpstr>Applying for Merit Aid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for Merit Aid</dc:title>
  <dc:creator>Paul Martin</dc:creator>
  <cp:lastModifiedBy>Paul Martin</cp:lastModifiedBy>
  <cp:revision>3</cp:revision>
  <dcterms:created xsi:type="dcterms:W3CDTF">2022-09-29T18:48:19Z</dcterms:created>
  <dcterms:modified xsi:type="dcterms:W3CDTF">2022-09-29T19:16:44Z</dcterms:modified>
</cp:coreProperties>
</file>